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7" r:id="rId8"/>
    <p:sldId id="262" r:id="rId9"/>
    <p:sldId id="265" r:id="rId10"/>
    <p:sldId id="266" r:id="rId11"/>
    <p:sldId id="268" r:id="rId12"/>
    <p:sldId id="263" r:id="rId13"/>
    <p:sldId id="269" r:id="rId14"/>
    <p:sldId id="270" r:id="rId15"/>
    <p:sldId id="264" r:id="rId16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5D0E5-EB34-3BBA-6393-3B02B530B7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73C288-B3B2-374D-EF08-EA02D7293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B8697-2869-5A47-553E-85AD5C527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2887-3A78-4F31-B319-50AB1B36E0EE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9A81A-72ED-B3BA-3653-DBF90B729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1C926-5162-F5C8-3A42-A988EBBC5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6ACD-E976-4B99-873B-C2CC5B25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1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26879-5DB4-17C1-BAB5-1FDAF5C81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F079F1-5C90-389A-3797-9EE60BD93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89EC1-FDA5-5F85-4574-A686B2E6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2887-3A78-4F31-B319-50AB1B36E0EE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D2DE1-76C8-2603-E3C7-285C6C7E0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DEFCB-AF9F-4B1B-43CF-ED5378224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6ACD-E976-4B99-873B-C2CC5B25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61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40B23F-BA9E-414A-584C-2AEED0D9D4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2F7298-CB2E-2F33-7BF9-19307BFF0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9C286-16A3-8813-162D-D4C7589BC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2887-3A78-4F31-B319-50AB1B36E0EE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F6982-5DD0-4253-9F97-BCA608597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BA61B-C374-549C-F8BA-E574DF6E6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6ACD-E976-4B99-873B-C2CC5B25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90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2821A-CEB0-17CE-3B15-144EA0810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589AA-EFD7-5ED5-4A59-F5337383A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BB6BC-FBF0-4D12-8F6B-80828C5D7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2887-3A78-4F31-B319-50AB1B36E0EE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2A72D-7C04-0C51-31AB-818D6C3CE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A1DD0-DA07-5650-70D3-581405891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6ACD-E976-4B99-873B-C2CC5B25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2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7F66B-39AA-B9F6-22DC-D36F35D9D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27B06-67B8-D296-FF6E-39B5A0EA4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1AF9C-4A64-9FA4-68B9-08349BFC1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2887-3A78-4F31-B319-50AB1B36E0EE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CE13A-95E8-FA2B-1E8F-EFBFBF995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F7526-4D90-5D0F-209B-505026CD3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6ACD-E976-4B99-873B-C2CC5B25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94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32BE9-671F-15AA-0C2C-A55FC6CBB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08EA-7531-90DB-93C7-74A77CF9E3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2C452A-DFC2-EB35-A15E-1E5F2880E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AB079-B412-B66E-D5CC-15FEA5EEE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2887-3A78-4F31-B319-50AB1B36E0EE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451569-5DF8-3DE6-0998-0AA6576EE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DE647-F099-25BD-FEEB-49EC85CA6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6ACD-E976-4B99-873B-C2CC5B25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0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A4EC0-18EC-BA91-B019-EC38FF1F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C37C5-36E5-86ED-9105-59EBFAC77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462724-13EA-5220-C895-C7B013ADC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9168DC-0A93-F4A2-486C-530ED32FA6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EB3C30-D648-599B-1FBB-A06A07ABB1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2060B5-98D0-14FF-C0CF-57801B05A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2887-3A78-4F31-B319-50AB1B36E0EE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951272-C10A-9553-7924-12ACC4CB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D42DFA-6FF0-FF36-A4E7-BB871B0BA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6ACD-E976-4B99-873B-C2CC5B25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37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F3020-5D86-CFC3-CC0E-1F1B6D622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06B33C-E8D4-6178-148D-D1FDB84D4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2887-3A78-4F31-B319-50AB1B36E0EE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ABF72C-C31F-A89A-B496-A2DE0C470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CA0ACF-BB9C-3F7A-6859-315074AC1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6ACD-E976-4B99-873B-C2CC5B25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3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BA18FF-3018-5EFF-FF07-ECED4FC28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2887-3A78-4F31-B319-50AB1B36E0EE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4BF961-8B2E-CAE5-B27D-F493F8EFB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ABCF9-7F39-7526-7507-651FAF440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6ACD-E976-4B99-873B-C2CC5B25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26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44CFB-136D-ED0D-B62A-29E2D2550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A6073-7E05-F90D-560E-D590237F6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0E725-B627-C0C3-1BD7-42A6A4781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864568-1518-76C9-A58E-9A892D921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2887-3A78-4F31-B319-50AB1B36E0EE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51984-2D78-222E-123F-1BD3ABADB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D1D5E-CCAB-6044-5FE4-55BA33A4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6ACD-E976-4B99-873B-C2CC5B25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07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78678-1E06-A49F-D797-F09DAAC57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1BB648-2EAF-08A2-0B55-E9D4DA884D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F9D76-043C-07A6-E86E-391876BFC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79DB7-2C8B-F4D1-3D23-CA2F5067E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F2887-3A78-4F31-B319-50AB1B36E0EE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42A9-6E87-AD83-8C97-4D015AEBD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62588-7FBC-3F62-F323-CFAFA261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96ACD-E976-4B99-873B-C2CC5B25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39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82F6F8-2C4C-32A1-B643-824D3809D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B35DC-4B31-7665-4997-305C8B546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4B67A-2F93-BFDC-7240-3B5BA1D049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F2887-3A78-4F31-B319-50AB1B36E0EE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6971D-3356-EA41-595B-FA163B46A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D6A8A-4799-17FB-3465-DEC0441B08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96ACD-E976-4B99-873B-C2CC5B25B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0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fVX-2o5YY4&amp;t=598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X-UKDRQpZo4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5EB86F-1B13-41D3-E311-89EF4F99EA78}"/>
              </a:ext>
            </a:extLst>
          </p:cNvPr>
          <p:cNvSpPr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Native Americans-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Part 5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</a:rPr>
              <a:t>Native Americans of the Southeast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A14664-1DE8-58C2-D775-A802A28359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5" r="1" b="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99436F-A85D-DA53-84C7-81BFC5912BD0}"/>
              </a:ext>
            </a:extLst>
          </p:cNvPr>
          <p:cNvSpPr txBox="1"/>
          <p:nvPr/>
        </p:nvSpPr>
        <p:spPr>
          <a:xfrm>
            <a:off x="1201783" y="6270171"/>
            <a:ext cx="135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2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0A2328-CD44-D52C-B583-8417E016D538}"/>
              </a:ext>
            </a:extLst>
          </p:cNvPr>
          <p:cNvSpPr txBox="1"/>
          <p:nvPr/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Bookman Old Style" panose="02050604050505020204" pitchFamily="18" charset="0"/>
              </a:rPr>
              <a:t>In much of the region, people built circular, conical-roofed houses that were sealed tight except for an entryway and smoke hole.  They had a gabled, thatch-roofed and were made from a framework of upright poles and walled with wattle and daub. </a:t>
            </a:r>
          </a:p>
        </p:txBody>
      </p:sp>
    </p:spTree>
    <p:extLst>
      <p:ext uri="{BB962C8B-B14F-4D97-AF65-F5344CB8AC3E}">
        <p14:creationId xmlns:p14="http://schemas.microsoft.com/office/powerpoint/2010/main" val="2187595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08066E-129C-32A5-8674-610B30483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90" r="-2" b="10919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12D8E6-028E-F119-8816-2868CDB45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3" r="-2" b="1635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0A2328-CD44-D52C-B583-8417E016D538}"/>
              </a:ext>
            </a:extLst>
          </p:cNvPr>
          <p:cNvSpPr txBox="1"/>
          <p:nvPr/>
        </p:nvSpPr>
        <p:spPr>
          <a:xfrm>
            <a:off x="75925" y="3513182"/>
            <a:ext cx="5639277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hlinkClick r:id="rId4"/>
              </a:rPr>
              <a:t>Wattle and Daub Video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58946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9ECBDA-51E6-4484-8F25-E777102F7D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A2AEA56-4902-4CC1-A43B-1AC27C88C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6749" y="720952"/>
            <a:ext cx="6959544" cy="5545704"/>
          </a:xfrm>
          <a:custGeom>
            <a:avLst/>
            <a:gdLst>
              <a:gd name="connsiteX0" fmla="*/ 839883 w 5283866"/>
              <a:gd name="connsiteY0" fmla="*/ 18 h 4210442"/>
              <a:gd name="connsiteX1" fmla="*/ 875727 w 5283866"/>
              <a:gd name="connsiteY1" fmla="*/ 6050 h 4210442"/>
              <a:gd name="connsiteX2" fmla="*/ 1624617 w 5283866"/>
              <a:gd name="connsiteY2" fmla="*/ 99799 h 4210442"/>
              <a:gd name="connsiteX3" fmla="*/ 2328012 w 5283866"/>
              <a:gd name="connsiteY3" fmla="*/ 148051 h 4210442"/>
              <a:gd name="connsiteX4" fmla="*/ 3177820 w 5283866"/>
              <a:gd name="connsiteY4" fmla="*/ 228566 h 4210442"/>
              <a:gd name="connsiteX5" fmla="*/ 3770646 w 5283866"/>
              <a:gd name="connsiteY5" fmla="*/ 252831 h 4210442"/>
              <a:gd name="connsiteX6" fmla="*/ 3800149 w 5283866"/>
              <a:gd name="connsiteY6" fmla="*/ 251727 h 4210442"/>
              <a:gd name="connsiteX7" fmla="*/ 4102076 w 5283866"/>
              <a:gd name="connsiteY7" fmla="*/ 288400 h 4210442"/>
              <a:gd name="connsiteX8" fmla="*/ 3904377 w 5283866"/>
              <a:gd name="connsiteY8" fmla="*/ 446120 h 4210442"/>
              <a:gd name="connsiteX9" fmla="*/ 4188933 w 5283866"/>
              <a:gd name="connsiteY9" fmla="*/ 520843 h 4210442"/>
              <a:gd name="connsiteX10" fmla="*/ 4465492 w 5283866"/>
              <a:gd name="connsiteY10" fmla="*/ 626449 h 4210442"/>
              <a:gd name="connsiteX11" fmla="*/ 4517606 w 5283866"/>
              <a:gd name="connsiteY11" fmla="*/ 670015 h 4210442"/>
              <a:gd name="connsiteX12" fmla="*/ 4948576 w 5283866"/>
              <a:gd name="connsiteY12" fmla="*/ 954847 h 4210442"/>
              <a:gd name="connsiteX13" fmla="*/ 4866132 w 5283866"/>
              <a:gd name="connsiteY13" fmla="*/ 1015233 h 4210442"/>
              <a:gd name="connsiteX14" fmla="*/ 5019164 w 5283866"/>
              <a:gd name="connsiteY14" fmla="*/ 1087474 h 4210442"/>
              <a:gd name="connsiteX15" fmla="*/ 5053630 w 5283866"/>
              <a:gd name="connsiteY15" fmla="*/ 1117806 h 4210442"/>
              <a:gd name="connsiteX16" fmla="*/ 5024404 w 5283866"/>
              <a:gd name="connsiteY16" fmla="*/ 1154202 h 4210442"/>
              <a:gd name="connsiteX17" fmla="*/ 4960984 w 5283866"/>
              <a:gd name="connsiteY17" fmla="*/ 1179569 h 4210442"/>
              <a:gd name="connsiteX18" fmla="*/ 4876887 w 5283866"/>
              <a:gd name="connsiteY18" fmla="*/ 1243814 h 4210442"/>
              <a:gd name="connsiteX19" fmla="*/ 4880195 w 5283866"/>
              <a:gd name="connsiteY19" fmla="*/ 1293998 h 4210442"/>
              <a:gd name="connsiteX20" fmla="*/ 4930104 w 5283866"/>
              <a:gd name="connsiteY20" fmla="*/ 1384991 h 4210442"/>
              <a:gd name="connsiteX21" fmla="*/ 4855103 w 5283866"/>
              <a:gd name="connsiteY21" fmla="*/ 1480119 h 4210442"/>
              <a:gd name="connsiteX22" fmla="*/ 4816500 w 5283866"/>
              <a:gd name="connsiteY22" fmla="*/ 1508242 h 4210442"/>
              <a:gd name="connsiteX23" fmla="*/ 4890949 w 5283866"/>
              <a:gd name="connsiteY23" fmla="*/ 1517893 h 4210442"/>
              <a:gd name="connsiteX24" fmla="*/ 4916868 w 5283866"/>
              <a:gd name="connsiteY24" fmla="*/ 1557599 h 4210442"/>
              <a:gd name="connsiteX25" fmla="*/ 4928448 w 5283866"/>
              <a:gd name="connsiteY25" fmla="*/ 1577453 h 4210442"/>
              <a:gd name="connsiteX26" fmla="*/ 4998760 w 5283866"/>
              <a:gd name="connsiteY26" fmla="*/ 1701809 h 4210442"/>
              <a:gd name="connsiteX27" fmla="*/ 4986903 w 5283866"/>
              <a:gd name="connsiteY27" fmla="*/ 1736550 h 4210442"/>
              <a:gd name="connsiteX28" fmla="*/ 4869716 w 5283866"/>
              <a:gd name="connsiteY28" fmla="*/ 1904472 h 4210442"/>
              <a:gd name="connsiteX29" fmla="*/ 4994348 w 5283866"/>
              <a:gd name="connsiteY29" fmla="*/ 1951346 h 4210442"/>
              <a:gd name="connsiteX30" fmla="*/ 5001792 w 5283866"/>
              <a:gd name="connsiteY30" fmla="*/ 2030756 h 4210442"/>
              <a:gd name="connsiteX31" fmla="*/ 5065212 w 5283866"/>
              <a:gd name="connsiteY31" fmla="*/ 2119543 h 4210442"/>
              <a:gd name="connsiteX32" fmla="*/ 5204732 w 5283866"/>
              <a:gd name="connsiteY32" fmla="*/ 2244450 h 4210442"/>
              <a:gd name="connsiteX33" fmla="*/ 5283866 w 5283866"/>
              <a:gd name="connsiteY33" fmla="*/ 2328272 h 4210442"/>
              <a:gd name="connsiteX34" fmla="*/ 5147380 w 5283866"/>
              <a:gd name="connsiteY34" fmla="*/ 2350606 h 4210442"/>
              <a:gd name="connsiteX35" fmla="*/ 5126148 w 5283866"/>
              <a:gd name="connsiteY35" fmla="*/ 2363566 h 4210442"/>
              <a:gd name="connsiteX36" fmla="*/ 5142417 w 5283866"/>
              <a:gd name="connsiteY36" fmla="*/ 2407682 h 4210442"/>
              <a:gd name="connsiteX37" fmla="*/ 5164200 w 5283866"/>
              <a:gd name="connsiteY37" fmla="*/ 2451526 h 4210442"/>
              <a:gd name="connsiteX38" fmla="*/ 5149034 w 5283866"/>
              <a:gd name="connsiteY38" fmla="*/ 2485992 h 4210442"/>
              <a:gd name="connsiteX39" fmla="*/ 5042601 w 5283866"/>
              <a:gd name="connsiteY39" fmla="*/ 2635164 h 4210442"/>
              <a:gd name="connsiteX40" fmla="*/ 4955194 w 5283866"/>
              <a:gd name="connsiteY40" fmla="*/ 2694445 h 4210442"/>
              <a:gd name="connsiteX41" fmla="*/ 4756116 w 5283866"/>
              <a:gd name="connsiteY41" fmla="*/ 2963836 h 4210442"/>
              <a:gd name="connsiteX42" fmla="*/ 4693523 w 5283866"/>
              <a:gd name="connsiteY42" fmla="*/ 3051244 h 4210442"/>
              <a:gd name="connsiteX43" fmla="*/ 4739848 w 5283866"/>
              <a:gd name="connsiteY43" fmla="*/ 3082125 h 4210442"/>
              <a:gd name="connsiteX44" fmla="*/ 4651060 w 5283866"/>
              <a:gd name="connsiteY44" fmla="*/ 3173670 h 4210442"/>
              <a:gd name="connsiteX45" fmla="*/ 4546556 w 5283866"/>
              <a:gd name="connsiteY45" fmla="*/ 3275413 h 4210442"/>
              <a:gd name="connsiteX46" fmla="*/ 4519261 w 5283866"/>
              <a:gd name="connsiteY46" fmla="*/ 3302437 h 4210442"/>
              <a:gd name="connsiteX47" fmla="*/ 2364961 w 5283866"/>
              <a:gd name="connsiteY47" fmla="*/ 4209597 h 4210442"/>
              <a:gd name="connsiteX48" fmla="*/ 1796951 w 5283866"/>
              <a:gd name="connsiteY48" fmla="*/ 4075867 h 4210442"/>
              <a:gd name="connsiteX49" fmla="*/ 1572227 w 5283866"/>
              <a:gd name="connsiteY49" fmla="*/ 3971917 h 4210442"/>
              <a:gd name="connsiteX50" fmla="*/ 1284364 w 5283866"/>
              <a:gd name="connsiteY50" fmla="*/ 3805097 h 4210442"/>
              <a:gd name="connsiteX51" fmla="*/ 976645 w 5283866"/>
              <a:gd name="connsiteY51" fmla="*/ 3670815 h 4210442"/>
              <a:gd name="connsiteX52" fmla="*/ 871866 w 5283866"/>
              <a:gd name="connsiteY52" fmla="*/ 3547839 h 4210442"/>
              <a:gd name="connsiteX53" fmla="*/ 835195 w 5283866"/>
              <a:gd name="connsiteY53" fmla="*/ 3513373 h 4210442"/>
              <a:gd name="connsiteX54" fmla="*/ 743375 w 5283866"/>
              <a:gd name="connsiteY54" fmla="*/ 3468427 h 4210442"/>
              <a:gd name="connsiteX55" fmla="*/ 583175 w 5283866"/>
              <a:gd name="connsiteY55" fmla="*/ 3371370 h 4210442"/>
              <a:gd name="connsiteX56" fmla="*/ 641906 w 5283866"/>
              <a:gd name="connsiteY56" fmla="*/ 3349311 h 4210442"/>
              <a:gd name="connsiteX57" fmla="*/ 810930 w 5283866"/>
              <a:gd name="connsiteY57" fmla="*/ 3408042 h 4210442"/>
              <a:gd name="connsiteX58" fmla="*/ 933908 w 5283866"/>
              <a:gd name="connsiteY58" fmla="*/ 3423758 h 4210442"/>
              <a:gd name="connsiteX59" fmla="*/ 760747 w 5283866"/>
              <a:gd name="connsiteY59" fmla="*/ 3321187 h 4210442"/>
              <a:gd name="connsiteX60" fmla="*/ 593101 w 5283866"/>
              <a:gd name="connsiteY60" fmla="*/ 3187731 h 4210442"/>
              <a:gd name="connsiteX61" fmla="*/ 722419 w 5283866"/>
              <a:gd name="connsiteY61" fmla="*/ 3213374 h 4210442"/>
              <a:gd name="connsiteX62" fmla="*/ 727934 w 5283866"/>
              <a:gd name="connsiteY62" fmla="*/ 3195451 h 4210442"/>
              <a:gd name="connsiteX63" fmla="*/ 615987 w 5283866"/>
              <a:gd name="connsiteY63" fmla="*/ 3036630 h 4210442"/>
              <a:gd name="connsiteX64" fmla="*/ 560564 w 5283866"/>
              <a:gd name="connsiteY64" fmla="*/ 2972660 h 4210442"/>
              <a:gd name="connsiteX65" fmla="*/ 311302 w 5283866"/>
              <a:gd name="connsiteY65" fmla="*/ 2779924 h 4210442"/>
              <a:gd name="connsiteX66" fmla="*/ 547882 w 5283866"/>
              <a:gd name="connsiteY66" fmla="*/ 2865952 h 4210442"/>
              <a:gd name="connsiteX67" fmla="*/ 303582 w 5283866"/>
              <a:gd name="connsiteY67" fmla="*/ 2678453 h 4210442"/>
              <a:gd name="connsiteX68" fmla="*/ 185016 w 5283866"/>
              <a:gd name="connsiteY68" fmla="*/ 2609244 h 4210442"/>
              <a:gd name="connsiteX69" fmla="*/ 154963 w 5283866"/>
              <a:gd name="connsiteY69" fmla="*/ 2568435 h 4210442"/>
              <a:gd name="connsiteX70" fmla="*/ 207627 w 5283866"/>
              <a:gd name="connsiteY70" fmla="*/ 2559612 h 4210442"/>
              <a:gd name="connsiteX71" fmla="*/ 369207 w 5283866"/>
              <a:gd name="connsiteY71" fmla="*/ 2575330 h 4210442"/>
              <a:gd name="connsiteX72" fmla="*/ 169852 w 5283866"/>
              <a:gd name="connsiteY72" fmla="*/ 2449319 h 4210442"/>
              <a:gd name="connsiteX73" fmla="*/ 319299 w 5283866"/>
              <a:gd name="connsiteY73" fmla="*/ 2468619 h 4210442"/>
              <a:gd name="connsiteX74" fmla="*/ 362313 w 5283866"/>
              <a:gd name="connsiteY74" fmla="*/ 2418988 h 4210442"/>
              <a:gd name="connsiteX75" fmla="*/ 431798 w 5283866"/>
              <a:gd name="connsiteY75" fmla="*/ 2338750 h 4210442"/>
              <a:gd name="connsiteX76" fmla="*/ 479775 w 5283866"/>
              <a:gd name="connsiteY76" fmla="*/ 2294082 h 4210442"/>
              <a:gd name="connsiteX77" fmla="*/ 499903 w 5283866"/>
              <a:gd name="connsiteY77" fmla="*/ 2153458 h 4210442"/>
              <a:gd name="connsiteX78" fmla="*/ 458544 w 5283866"/>
              <a:gd name="connsiteY78" fmla="*/ 1999599 h 4210442"/>
              <a:gd name="connsiteX79" fmla="*/ 346596 w 5283866"/>
              <a:gd name="connsiteY79" fmla="*/ 1921843 h 4210442"/>
              <a:gd name="connsiteX80" fmla="*/ 378857 w 5283866"/>
              <a:gd name="connsiteY80" fmla="*/ 1834435 h 4210442"/>
              <a:gd name="connsiteX81" fmla="*/ 617091 w 5283866"/>
              <a:gd name="connsiteY81" fmla="*/ 1887376 h 4210442"/>
              <a:gd name="connsiteX82" fmla="*/ 260568 w 5283866"/>
              <a:gd name="connsiteY82" fmla="*/ 1679198 h 4210442"/>
              <a:gd name="connsiteX83" fmla="*/ 320402 w 5283866"/>
              <a:gd name="connsiteY83" fmla="*/ 1668720 h 4210442"/>
              <a:gd name="connsiteX84" fmla="*/ 317920 w 5283866"/>
              <a:gd name="connsiteY84" fmla="*/ 1652452 h 4210442"/>
              <a:gd name="connsiteX85" fmla="*/ 321779 w 5283866"/>
              <a:gd name="connsiteY85" fmla="*/ 1552359 h 4210442"/>
              <a:gd name="connsiteX86" fmla="*/ 331707 w 5283866"/>
              <a:gd name="connsiteY86" fmla="*/ 1506313 h 4210442"/>
              <a:gd name="connsiteX87" fmla="*/ 315990 w 5283866"/>
              <a:gd name="connsiteY87" fmla="*/ 1453371 h 4210442"/>
              <a:gd name="connsiteX88" fmla="*/ 583450 w 5283866"/>
              <a:gd name="connsiteY88" fmla="*/ 1474052 h 4210442"/>
              <a:gd name="connsiteX89" fmla="*/ 699809 w 5283866"/>
              <a:gd name="connsiteY89" fmla="*/ 1461919 h 4210442"/>
              <a:gd name="connsiteX90" fmla="*/ 902750 w 5283866"/>
              <a:gd name="connsiteY90" fmla="*/ 1458612 h 4210442"/>
              <a:gd name="connsiteX91" fmla="*/ 996774 w 5283866"/>
              <a:gd name="connsiteY91" fmla="*/ 1468814 h 4210442"/>
              <a:gd name="connsiteX92" fmla="*/ 1077012 w 5283866"/>
              <a:gd name="connsiteY92" fmla="*/ 1455578 h 4210442"/>
              <a:gd name="connsiteX93" fmla="*/ 1000083 w 5283866"/>
              <a:gd name="connsiteY93" fmla="*/ 1393262 h 4210442"/>
              <a:gd name="connsiteX94" fmla="*/ 891720 w 5283866"/>
              <a:gd name="connsiteY94" fmla="*/ 1394089 h 4210442"/>
              <a:gd name="connsiteX95" fmla="*/ 814515 w 5283866"/>
              <a:gd name="connsiteY95" fmla="*/ 1353557 h 4210442"/>
              <a:gd name="connsiteX96" fmla="*/ 740895 w 5283866"/>
              <a:gd name="connsiteY96" fmla="*/ 1280211 h 4210442"/>
              <a:gd name="connsiteX97" fmla="*/ 481154 w 5283866"/>
              <a:gd name="connsiteY97" fmla="*/ 1163301 h 4210442"/>
              <a:gd name="connsiteX98" fmla="*/ 433728 w 5283866"/>
              <a:gd name="connsiteY98" fmla="*/ 1118909 h 4210442"/>
              <a:gd name="connsiteX99" fmla="*/ 1176276 w 5283866"/>
              <a:gd name="connsiteY99" fmla="*/ 1288484 h 4210442"/>
              <a:gd name="connsiteX100" fmla="*/ 946867 w 5283866"/>
              <a:gd name="connsiteY100" fmla="*/ 1217344 h 4210442"/>
              <a:gd name="connsiteX101" fmla="*/ 1102104 w 5283866"/>
              <a:gd name="connsiteY101" fmla="*/ 1230304 h 4210442"/>
              <a:gd name="connsiteX102" fmla="*/ 1188133 w 5283866"/>
              <a:gd name="connsiteY102" fmla="*/ 1182603 h 4210442"/>
              <a:gd name="connsiteX103" fmla="*/ 1187030 w 5283866"/>
              <a:gd name="connsiteY103" fmla="*/ 1169092 h 4210442"/>
              <a:gd name="connsiteX104" fmla="*/ 1123887 w 5283866"/>
              <a:gd name="connsiteY104" fmla="*/ 1124698 h 4210442"/>
              <a:gd name="connsiteX105" fmla="*/ 1086938 w 5283866"/>
              <a:gd name="connsiteY105" fmla="*/ 1096023 h 4210442"/>
              <a:gd name="connsiteX106" fmla="*/ 985744 w 5283866"/>
              <a:gd name="connsiteY106" fmla="*/ 992622 h 4210442"/>
              <a:gd name="connsiteX107" fmla="*/ 1057987 w 5283866"/>
              <a:gd name="connsiteY107" fmla="*/ 981594 h 4210442"/>
              <a:gd name="connsiteX108" fmla="*/ 1084733 w 5283866"/>
              <a:gd name="connsiteY108" fmla="*/ 960086 h 4210442"/>
              <a:gd name="connsiteX109" fmla="*/ 1064605 w 5283866"/>
              <a:gd name="connsiteY109" fmla="*/ 929756 h 4210442"/>
              <a:gd name="connsiteX110" fmla="*/ 840985 w 5283866"/>
              <a:gd name="connsiteY110" fmla="*/ 836558 h 4210442"/>
              <a:gd name="connsiteX111" fmla="*/ 823615 w 5283866"/>
              <a:gd name="connsiteY111" fmla="*/ 764315 h 4210442"/>
              <a:gd name="connsiteX112" fmla="*/ 865526 w 5283866"/>
              <a:gd name="connsiteY112" fmla="*/ 753562 h 4210442"/>
              <a:gd name="connsiteX113" fmla="*/ 914331 w 5283866"/>
              <a:gd name="connsiteY113" fmla="*/ 758525 h 4210442"/>
              <a:gd name="connsiteX114" fmla="*/ 875452 w 5283866"/>
              <a:gd name="connsiteY114" fmla="*/ 701724 h 4210442"/>
              <a:gd name="connsiteX115" fmla="*/ 717181 w 5283866"/>
              <a:gd name="connsiteY115" fmla="*/ 644371 h 4210442"/>
              <a:gd name="connsiteX116" fmla="*/ 755783 w 5283866"/>
              <a:gd name="connsiteY116" fmla="*/ 591707 h 4210442"/>
              <a:gd name="connsiteX117" fmla="*/ 0 w 5283866"/>
              <a:gd name="connsiteY117" fmla="*/ 352370 h 4210442"/>
              <a:gd name="connsiteX118" fmla="*/ 135937 w 5283866"/>
              <a:gd name="connsiteY118" fmla="*/ 349889 h 4210442"/>
              <a:gd name="connsiteX119" fmla="*/ 421595 w 5283866"/>
              <a:gd name="connsiteY119" fmla="*/ 385458 h 4210442"/>
              <a:gd name="connsiteX120" fmla="*/ 564424 w 5283866"/>
              <a:gd name="connsiteY120" fmla="*/ 379393 h 4210442"/>
              <a:gd name="connsiteX121" fmla="*/ 698432 w 5283866"/>
              <a:gd name="connsiteY121" fmla="*/ 398694 h 4210442"/>
              <a:gd name="connsiteX122" fmla="*/ 815067 w 5283866"/>
              <a:gd name="connsiteY122" fmla="*/ 398694 h 4210442"/>
              <a:gd name="connsiteX123" fmla="*/ 705876 w 5283866"/>
              <a:gd name="connsiteY123" fmla="*/ 370568 h 4210442"/>
              <a:gd name="connsiteX124" fmla="*/ 775360 w 5283866"/>
              <a:gd name="connsiteY124" fmla="*/ 345477 h 4210442"/>
              <a:gd name="connsiteX125" fmla="*/ 787493 w 5283866"/>
              <a:gd name="connsiteY125" fmla="*/ 315146 h 4210442"/>
              <a:gd name="connsiteX126" fmla="*/ 819202 w 5283866"/>
              <a:gd name="connsiteY126" fmla="*/ 291709 h 4210442"/>
              <a:gd name="connsiteX127" fmla="*/ 998705 w 5283866"/>
              <a:gd name="connsiteY127" fmla="*/ 303291 h 4210442"/>
              <a:gd name="connsiteX128" fmla="*/ 880139 w 5283866"/>
              <a:gd name="connsiteY128" fmla="*/ 206783 h 4210442"/>
              <a:gd name="connsiteX129" fmla="*/ 804037 w 5283866"/>
              <a:gd name="connsiteY129" fmla="*/ 190790 h 4210442"/>
              <a:gd name="connsiteX130" fmla="*/ 786666 w 5283866"/>
              <a:gd name="connsiteY130" fmla="*/ 149707 h 4210442"/>
              <a:gd name="connsiteX131" fmla="*/ 821960 w 5283866"/>
              <a:gd name="connsiteY131" fmla="*/ 140884 h 4210442"/>
              <a:gd name="connsiteX132" fmla="*/ 997325 w 5283866"/>
              <a:gd name="connsiteY132" fmla="*/ 174800 h 4210442"/>
              <a:gd name="connsiteX133" fmla="*/ 1026829 w 5283866"/>
              <a:gd name="connsiteY133" fmla="*/ 161287 h 4210442"/>
              <a:gd name="connsiteX134" fmla="*/ 696777 w 5283866"/>
              <a:gd name="connsiteY134" fmla="*/ 73604 h 4210442"/>
              <a:gd name="connsiteX135" fmla="*/ 701741 w 5283866"/>
              <a:gd name="connsiteY135" fmla="*/ 50444 h 4210442"/>
              <a:gd name="connsiteX136" fmla="*/ 992362 w 5283866"/>
              <a:gd name="connsiteY136" fmla="*/ 86289 h 4210442"/>
              <a:gd name="connsiteX137" fmla="*/ 806519 w 5283866"/>
              <a:gd name="connsiteY137" fmla="*/ 18183 h 4210442"/>
              <a:gd name="connsiteX138" fmla="*/ 839883 w 5283866"/>
              <a:gd name="connsiteY138" fmla="*/ 18 h 42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FECB4-7AE3-BC40-0BCD-ED424EF95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85" y="1723323"/>
            <a:ext cx="4862581" cy="36469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0A2328-CD44-D52C-B583-8417E016D538}"/>
              </a:ext>
            </a:extLst>
          </p:cNvPr>
          <p:cNvSpPr txBox="1"/>
          <p:nvPr/>
        </p:nvSpPr>
        <p:spPr>
          <a:xfrm>
            <a:off x="5688773" y="1414351"/>
            <a:ext cx="6315373" cy="2419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Bookman Old Style" panose="02050604050505020204" pitchFamily="18" charset="0"/>
              </a:rPr>
              <a:t>Several different languages were spoken throughout the tribes of this region.  These include the Muskogean, Siouan, Iroquoian, and Caddoan language families.</a:t>
            </a:r>
          </a:p>
        </p:txBody>
      </p:sp>
    </p:spTree>
    <p:extLst>
      <p:ext uri="{BB962C8B-B14F-4D97-AF65-F5344CB8AC3E}">
        <p14:creationId xmlns:p14="http://schemas.microsoft.com/office/powerpoint/2010/main" val="3095144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416808-233E-2A8B-3DD6-B96411C104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0" t="9091" r="34854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0A2328-CD44-D52C-B583-8417E016D538}"/>
              </a:ext>
            </a:extLst>
          </p:cNvPr>
          <p:cNvSpPr txBox="1"/>
          <p:nvPr/>
        </p:nvSpPr>
        <p:spPr>
          <a:xfrm>
            <a:off x="0" y="221742"/>
            <a:ext cx="5129938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Bookman Old Style" panose="02050604050505020204" pitchFamily="18" charset="0"/>
              </a:rPr>
              <a:t>Among Southeastern peoples, descent was usually through the women.  Often after a marriage, the couple would live with the wife’s family until they started a family of their own.</a:t>
            </a:r>
          </a:p>
        </p:txBody>
      </p:sp>
    </p:spTree>
    <p:extLst>
      <p:ext uri="{BB962C8B-B14F-4D97-AF65-F5344CB8AC3E}">
        <p14:creationId xmlns:p14="http://schemas.microsoft.com/office/powerpoint/2010/main" val="2467205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0A2328-CD44-D52C-B583-8417E016D538}"/>
              </a:ext>
            </a:extLst>
          </p:cNvPr>
          <p:cNvSpPr txBox="1"/>
          <p:nvPr/>
        </p:nvSpPr>
        <p:spPr>
          <a:xfrm>
            <a:off x="640080" y="368721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Bookman Old Style" panose="02050604050505020204" pitchFamily="18" charset="0"/>
              </a:rPr>
              <a:t>Religion in this region emphasized animism, a belief that natural objects such as rivers and rocks possess a soul or spirit.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599EAA-DA85-DFBC-FCD1-FE9D54828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59" r="2" b="1613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2104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8D9E51-F73F-52E7-1470-DF62CC1906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511" b="909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0A2328-CD44-D52C-B583-8417E016D538}"/>
              </a:ext>
            </a:extLst>
          </p:cNvPr>
          <p:cNvSpPr txBox="1"/>
          <p:nvPr/>
        </p:nvSpPr>
        <p:spPr>
          <a:xfrm>
            <a:off x="247974" y="1275626"/>
            <a:ext cx="4866468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Bookman Old Style" panose="02050604050505020204" pitchFamily="18" charset="0"/>
              </a:rPr>
              <a:t>Tribes of the southeast traded with each other as well as with tribes from other regions, including as far away as South America.</a:t>
            </a:r>
          </a:p>
        </p:txBody>
      </p:sp>
    </p:spTree>
    <p:extLst>
      <p:ext uri="{BB962C8B-B14F-4D97-AF65-F5344CB8AC3E}">
        <p14:creationId xmlns:p14="http://schemas.microsoft.com/office/powerpoint/2010/main" val="1224408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0A2328-CD44-D52C-B583-8417E016D538}"/>
              </a:ext>
            </a:extLst>
          </p:cNvPr>
          <p:cNvSpPr txBox="1"/>
          <p:nvPr/>
        </p:nvSpPr>
        <p:spPr>
          <a:xfrm>
            <a:off x="288048" y="1122896"/>
            <a:ext cx="5114440" cy="3591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Bookman Old Style" panose="02050604050505020204" pitchFamily="18" charset="0"/>
              </a:rPr>
              <a:t>There were around two dozen Native American tribes living in the southeastern part of the U.S. by the time Europeans came to America.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B8D34-5F07-5A2A-ED11-2EE695955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29" r="13073" b="-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55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95266F-CD80-5B07-5041-04D437C14D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968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0A2328-CD44-D52C-B583-8417E016D538}"/>
              </a:ext>
            </a:extLst>
          </p:cNvPr>
          <p:cNvSpPr txBox="1"/>
          <p:nvPr/>
        </p:nvSpPr>
        <p:spPr>
          <a:xfrm>
            <a:off x="1524000" y="-148499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Bookman Old Style" panose="02050604050505020204" pitchFamily="18" charset="0"/>
                <a:ea typeface="+mj-ea"/>
                <a:cs typeface="+mj-cs"/>
              </a:rPr>
              <a:t>They included tribes such as the Choctaw, Chickasaw, Creek, Cherokee, and Seminole.</a:t>
            </a:r>
          </a:p>
        </p:txBody>
      </p:sp>
    </p:spTree>
    <p:extLst>
      <p:ext uri="{BB962C8B-B14F-4D97-AF65-F5344CB8AC3E}">
        <p14:creationId xmlns:p14="http://schemas.microsoft.com/office/powerpoint/2010/main" val="548662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88FB9A-F845-3609-AD73-2921FB343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1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0A2328-CD44-D52C-B583-8417E016D538}"/>
              </a:ext>
            </a:extLst>
          </p:cNvPr>
          <p:cNvSpPr txBox="1"/>
          <p:nvPr/>
        </p:nvSpPr>
        <p:spPr>
          <a:xfrm>
            <a:off x="0" y="1015178"/>
            <a:ext cx="4660389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Bookman Old Style" panose="02050604050505020204" pitchFamily="18" charset="0"/>
              </a:rPr>
              <a:t>Many Natives lived in villages of less than 500 people, smaller than some of the city-states of the Mississippian culture years before.</a:t>
            </a:r>
          </a:p>
        </p:txBody>
      </p:sp>
    </p:spTree>
    <p:extLst>
      <p:ext uri="{BB962C8B-B14F-4D97-AF65-F5344CB8AC3E}">
        <p14:creationId xmlns:p14="http://schemas.microsoft.com/office/powerpoint/2010/main" val="72971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2D1BC2-7A41-DE28-A79B-E7EEB56AD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80" r="15610" b="-1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0A2328-CD44-D52C-B583-8417E016D538}"/>
              </a:ext>
            </a:extLst>
          </p:cNvPr>
          <p:cNvSpPr txBox="1"/>
          <p:nvPr/>
        </p:nvSpPr>
        <p:spPr>
          <a:xfrm>
            <a:off x="7562719" y="322678"/>
            <a:ext cx="4484914" cy="3599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Bookman Old Style" panose="02050604050505020204" pitchFamily="18" charset="0"/>
              </a:rPr>
              <a:t>Many of these Native Americans were farmers.  The women usually tended the crops during the summer and the men helped with the harvest in the fall.</a:t>
            </a:r>
          </a:p>
        </p:txBody>
      </p:sp>
    </p:spTree>
    <p:extLst>
      <p:ext uri="{BB962C8B-B14F-4D97-AF65-F5344CB8AC3E}">
        <p14:creationId xmlns:p14="http://schemas.microsoft.com/office/powerpoint/2010/main" val="3440337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ize">
            <a:extLst>
              <a:ext uri="{FF2B5EF4-FFF2-40B4-BE49-F238E27FC236}">
                <a16:creationId xmlns:a16="http://schemas.microsoft.com/office/drawing/2014/main" id="{25BCB80B-DA8C-1C12-CADC-47CC640CA3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30"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0A2328-CD44-D52C-B583-8417E016D538}"/>
              </a:ext>
            </a:extLst>
          </p:cNvPr>
          <p:cNvSpPr txBox="1"/>
          <p:nvPr/>
        </p:nvSpPr>
        <p:spPr>
          <a:xfrm>
            <a:off x="1523990" y="1277345"/>
            <a:ext cx="9144000" cy="14348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Bookman Old Style" panose="02050604050505020204" pitchFamily="18" charset="0"/>
                <a:ea typeface="+mj-ea"/>
                <a:cs typeface="+mj-cs"/>
              </a:rPr>
              <a:t>They grew crops like corn, beans, squash, sunflowers, and tobacco. </a:t>
            </a:r>
          </a:p>
        </p:txBody>
      </p:sp>
    </p:spTree>
    <p:extLst>
      <p:ext uri="{BB962C8B-B14F-4D97-AF65-F5344CB8AC3E}">
        <p14:creationId xmlns:p14="http://schemas.microsoft.com/office/powerpoint/2010/main" val="2523867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0A2328-CD44-D52C-B583-8417E016D538}"/>
              </a:ext>
            </a:extLst>
          </p:cNvPr>
          <p:cNvSpPr txBox="1"/>
          <p:nvPr/>
        </p:nvSpPr>
        <p:spPr>
          <a:xfrm>
            <a:off x="139485" y="1172707"/>
            <a:ext cx="4476058" cy="3474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Bookman Old Style" panose="02050604050505020204" pitchFamily="18" charset="0"/>
                <a:ea typeface="+mj-ea"/>
                <a:cs typeface="+mj-cs"/>
              </a:rPr>
              <a:t>The length of the growing season in the Southeast allowed many fields to be planted twice each year.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93FD5-6A49-7562-EA76-F15D42E1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B690A19-F42B-52F0-EDAA-66D3FD60C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1" r="15622"/>
          <a:stretch/>
        </p:blipFill>
        <p:spPr>
          <a:xfrm>
            <a:off x="4615543" y="10"/>
            <a:ext cx="757645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87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4D1E42-D493-294A-D22D-4903E1925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5" b="5605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0A2328-CD44-D52C-B583-8417E016D538}"/>
              </a:ext>
            </a:extLst>
          </p:cNvPr>
          <p:cNvSpPr txBox="1"/>
          <p:nvPr/>
        </p:nvSpPr>
        <p:spPr>
          <a:xfrm>
            <a:off x="129294" y="1582986"/>
            <a:ext cx="4786128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Bookman Old Style" panose="02050604050505020204" pitchFamily="18" charset="0"/>
                <a:ea typeface="+mj-ea"/>
                <a:cs typeface="+mj-cs"/>
              </a:rPr>
              <a:t>The men also hunted and fished, sometimes spending months hunting in the woodland.  Deer was the most hunted animal.</a:t>
            </a:r>
          </a:p>
        </p:txBody>
      </p:sp>
    </p:spTree>
    <p:extLst>
      <p:ext uri="{BB962C8B-B14F-4D97-AF65-F5344CB8AC3E}">
        <p14:creationId xmlns:p14="http://schemas.microsoft.com/office/powerpoint/2010/main" val="1071512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0A2328-CD44-D52C-B583-8417E016D538}"/>
              </a:ext>
            </a:extLst>
          </p:cNvPr>
          <p:cNvSpPr txBox="1"/>
          <p:nvPr/>
        </p:nvSpPr>
        <p:spPr>
          <a:xfrm>
            <a:off x="97903" y="2379208"/>
            <a:ext cx="504554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chemeClr val="tx1"/>
                </a:solidFill>
                <a:latin typeface="Bookman Old Style" panose="02050604050505020204" pitchFamily="18" charset="0"/>
                <a:ea typeface="+mj-ea"/>
                <a:cs typeface="+mj-cs"/>
              </a:rPr>
              <a:t>Coastal groups gathered oysters, clams, mussels, and crabs, while those living inland collected freshwater mussels and crayfish.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C462E6-E6D5-2D3D-94DD-07112A74E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356" y="1111548"/>
            <a:ext cx="6408836" cy="448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42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341</Words>
  <Application>Microsoft Office PowerPoint</Application>
  <PresentationFormat>Widescreen</PresentationFormat>
  <Paragraphs>18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Bookman Old Style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Runkle</dc:creator>
  <cp:lastModifiedBy>Michael Runkle</cp:lastModifiedBy>
  <cp:revision>13</cp:revision>
  <cp:lastPrinted>2023-09-11T19:07:29Z</cp:lastPrinted>
  <dcterms:created xsi:type="dcterms:W3CDTF">2023-09-07T18:22:10Z</dcterms:created>
  <dcterms:modified xsi:type="dcterms:W3CDTF">2023-09-13T12:36:33Z</dcterms:modified>
</cp:coreProperties>
</file>